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266" r:id="rId2"/>
    <p:sldId id="258" r:id="rId3"/>
    <p:sldId id="513" r:id="rId4"/>
    <p:sldId id="521" r:id="rId5"/>
    <p:sldId id="519" r:id="rId6"/>
    <p:sldId id="535" r:id="rId7"/>
    <p:sldId id="518" r:id="rId8"/>
    <p:sldId id="517" r:id="rId9"/>
    <p:sldId id="536" r:id="rId10"/>
    <p:sldId id="537" r:id="rId11"/>
    <p:sldId id="533" r:id="rId12"/>
    <p:sldId id="49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182" autoAdjust="0"/>
  </p:normalViewPr>
  <p:slideViewPr>
    <p:cSldViewPr snapToGrid="0">
      <p:cViewPr varScale="1">
        <p:scale>
          <a:sx n="105" d="100"/>
          <a:sy n="105" d="100"/>
        </p:scale>
        <p:origin x="6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EF864-E8D7-46FC-86F9-614ACD36C8FE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2F531-F4B3-4D15-97BE-DC6DAB75A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93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E4EC2-209C-47D9-8A6C-9D3DFB2B30D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920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Organics Tonnage</a:t>
            </a:r>
          </a:p>
          <a:p>
            <a:r>
              <a:rPr lang="en-US" b="0" dirty="0" err="1"/>
              <a:t>RSM</a:t>
            </a:r>
            <a:r>
              <a:rPr lang="en-US" b="0" dirty="0"/>
              <a:t> 2021: 18,692 tons commercial, 9949 tons debris box</a:t>
            </a:r>
          </a:p>
          <a:p>
            <a:r>
              <a:rPr lang="en-US" b="0" dirty="0"/>
              <a:t>SCRR 2022: 367 tons commercial, 6 tons </a:t>
            </a:r>
            <a:r>
              <a:rPr lang="en-US" b="0" dirty="0" err="1"/>
              <a:t>MFD</a:t>
            </a:r>
            <a:endParaRPr lang="en-US" b="0" dirty="0"/>
          </a:p>
          <a:p>
            <a:r>
              <a:rPr lang="en-US" b="0" dirty="0" err="1"/>
              <a:t>SGC</a:t>
            </a:r>
            <a:r>
              <a:rPr lang="en-US" b="0" dirty="0"/>
              <a:t> 2022: 262 tons</a:t>
            </a:r>
          </a:p>
          <a:p>
            <a:endParaRPr lang="en-US" b="0" dirty="0"/>
          </a:p>
          <a:p>
            <a:r>
              <a:rPr lang="en-US" b="1" dirty="0"/>
              <a:t>Organics Accounts</a:t>
            </a:r>
          </a:p>
          <a:p>
            <a:r>
              <a:rPr lang="en-US" dirty="0" err="1"/>
              <a:t>RSM</a:t>
            </a:r>
            <a:r>
              <a:rPr lang="en-US" dirty="0"/>
              <a:t> 2021 year end: 3050 commercial, 299 </a:t>
            </a:r>
            <a:r>
              <a:rPr lang="en-US" dirty="0" err="1"/>
              <a:t>MFD</a:t>
            </a:r>
            <a:r>
              <a:rPr lang="en-US" dirty="0"/>
              <a:t>, 129,054 </a:t>
            </a:r>
            <a:r>
              <a:rPr lang="en-US" dirty="0" err="1"/>
              <a:t>SFD</a:t>
            </a:r>
            <a:endParaRPr lang="en-US" dirty="0"/>
          </a:p>
          <a:p>
            <a:r>
              <a:rPr lang="en-US" dirty="0" err="1"/>
              <a:t>SGC</a:t>
            </a:r>
            <a:r>
              <a:rPr lang="en-US" dirty="0"/>
              <a:t> 2022 year end: 77 commercial, 34 </a:t>
            </a:r>
            <a:r>
              <a:rPr lang="en-US" dirty="0" err="1"/>
              <a:t>MFD</a:t>
            </a:r>
            <a:r>
              <a:rPr lang="en-US" dirty="0"/>
              <a:t>, 4103 </a:t>
            </a:r>
            <a:r>
              <a:rPr lang="en-US" dirty="0" err="1"/>
              <a:t>SFD</a:t>
            </a:r>
            <a:endParaRPr lang="en-US" dirty="0"/>
          </a:p>
          <a:p>
            <a:r>
              <a:rPr lang="en-US" dirty="0"/>
              <a:t>SCRR 2022 year end: 227 commercial, 38 </a:t>
            </a:r>
            <a:r>
              <a:rPr lang="en-US" dirty="0" err="1"/>
              <a:t>MFD</a:t>
            </a:r>
            <a:r>
              <a:rPr lang="en-US" dirty="0"/>
              <a:t>, 7976 </a:t>
            </a:r>
            <a:r>
              <a:rPr lang="en-US" dirty="0" err="1"/>
              <a:t>SFD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A5425-0CB6-4F7B-BC65-2EED4A96A7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7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63224FE-74BA-4B54-8222-0A2C4F4790A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78A26BF-9B0D-4FA7-8362-B517600D2F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6139" y="1140741"/>
            <a:ext cx="2960278" cy="135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29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63224FE-74BA-4B54-8222-0A2C4F4790A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78A26BF-9B0D-4FA7-8362-B517600D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2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24FE-74BA-4B54-8222-0A2C4F4790A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A26BF-9B0D-4FA7-8362-B517600D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03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24FE-74BA-4B54-8222-0A2C4F4790A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A26BF-9B0D-4FA7-8362-B517600D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75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63224FE-74BA-4B54-8222-0A2C4F4790A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78A26BF-9B0D-4FA7-8362-B517600D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56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487122" y="4784464"/>
            <a:ext cx="1704879" cy="87543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2118" dirty="0">
              <a:ea typeface="Arial Unicode MS" panose="020B0604020202020204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97294" y="2913337"/>
            <a:ext cx="5101525" cy="11787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Clr>
                <a:srgbClr val="00478E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 sz="3530" b="1" spc="132" dirty="0">
                <a:solidFill>
                  <a:srgbClr val="00478E"/>
                </a:solidFill>
                <a:latin typeface="Calibri" panose="020F0502020204030204" pitchFamily="34" charset="0"/>
              </a:rPr>
              <a:t>QUESTIONS &amp; ANSWERS</a:t>
            </a:r>
            <a:endParaRPr lang="en-US" altLang="en-US" sz="5294" b="1" dirty="0">
              <a:solidFill>
                <a:srgbClr val="00478E"/>
              </a:solidFill>
              <a:latin typeface="Calibri" panose="020F0502020204030204" pitchFamily="34" charset="0"/>
            </a:endParaRPr>
          </a:p>
          <a:p>
            <a:pPr algn="ctr" eaLnBrk="1" hangingPunct="1">
              <a:buClr>
                <a:srgbClr val="00478E"/>
              </a:buClr>
              <a:buSzPct val="100000"/>
              <a:buFont typeface="Arial" panose="020B0604020202020204" pitchFamily="34" charset="0"/>
              <a:buNone/>
            </a:pPr>
            <a:endParaRPr lang="en-GB" altLang="en-US" sz="3530" b="1" spc="132" dirty="0">
              <a:solidFill>
                <a:srgbClr val="00478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9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A1E7-9BBE-49D1-A327-913E0EE9BC1F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3211-3607-4582-9B55-2A963BCE9D3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40049" y="-2426"/>
            <a:ext cx="3898342" cy="135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10290096" y="2433157"/>
            <a:ext cx="3653034" cy="17307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3620530" cy="133398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5400000">
            <a:off x="-1535796" y="4067804"/>
            <a:ext cx="3252564" cy="1809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5400000">
            <a:off x="-1320872" y="1320868"/>
            <a:ext cx="2822713" cy="180978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38391" y="1508"/>
            <a:ext cx="4850538" cy="13189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906649" y="6724092"/>
            <a:ext cx="7111994" cy="1339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5400000">
            <a:off x="10317245" y="4916482"/>
            <a:ext cx="3595663" cy="17000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5400000">
            <a:off x="-775007" y="5902021"/>
            <a:ext cx="1725889" cy="18607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-16226" y="6714669"/>
            <a:ext cx="2919804" cy="144666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5400000">
            <a:off x="11386086" y="643989"/>
            <a:ext cx="1461054" cy="17307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563391" y="6724092"/>
            <a:ext cx="3636688" cy="133908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/>
        </p:nvSpPr>
        <p:spPr>
          <a:xfrm>
            <a:off x="7605951" y="595613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5BA1C0-B712-45A8-B25A-825BFC9DE2F5}" type="datetimeFigureOut">
              <a:rPr lang="en-US" smtClean="0"/>
              <a:pPr/>
              <a:t>12/14/2023</a:t>
            </a:fld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>
          <a:xfrm>
            <a:off x="10558300" y="5956137"/>
            <a:ext cx="1016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5E4DD1-8027-4384-A369-3D923025A9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46534" y="3085763"/>
            <a:ext cx="11262866" cy="330480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912" y="500204"/>
            <a:ext cx="2960278" cy="1354703"/>
          </a:xfrm>
          <a:prstGeom prst="rect">
            <a:avLst/>
          </a:prstGeom>
        </p:spPr>
      </p:pic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219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63224FE-74BA-4B54-8222-0A2C4F4790A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78A26BF-9B0D-4FA7-8362-B517600D2F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6534" y="2858578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8042147" y="2855021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4241830" y="2858578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46534" y="3085763"/>
            <a:ext cx="11262866" cy="330480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826" y="385070"/>
            <a:ext cx="2960278" cy="135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0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24FE-74BA-4B54-8222-0A2C4F4790A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78A26BF-9B0D-4FA7-8362-B517600D2F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155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63224FE-74BA-4B54-8222-0A2C4F4790A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78A26BF-9B0D-4FA7-8362-B517600D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9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24FE-74BA-4B54-8222-0A2C4F4790A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A26BF-9B0D-4FA7-8362-B517600D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2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24FE-74BA-4B54-8222-0A2C4F4790A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A26BF-9B0D-4FA7-8362-B517600D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1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24FE-74BA-4B54-8222-0A2C4F4790A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A26BF-9B0D-4FA7-8362-B517600D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4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24FE-74BA-4B54-8222-0A2C4F4790A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A26BF-9B0D-4FA7-8362-B517600D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3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63224FE-74BA-4B54-8222-0A2C4F4790A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78A26BF-9B0D-4FA7-8362-B517600D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1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zerowastesonoma.gov/compost-rebate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534" y="1610750"/>
            <a:ext cx="10993549" cy="147501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ZWS Training 101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10856" y="3085763"/>
            <a:ext cx="10993546" cy="590321"/>
          </a:xfrm>
        </p:spPr>
        <p:txBody>
          <a:bodyPr>
            <a:noAutofit/>
          </a:bodyPr>
          <a:lstStyle/>
          <a:p>
            <a:pPr algn="ctr"/>
            <a:endParaRPr lang="en-US" sz="2000" dirty="0"/>
          </a:p>
          <a:p>
            <a:pPr algn="ctr"/>
            <a:r>
              <a:rPr lang="en-US" sz="2000" b="1" dirty="0"/>
              <a:t>September 25, 2019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1523" y="341522"/>
            <a:ext cx="11512626" cy="6171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404" y="878470"/>
            <a:ext cx="3129191" cy="1432003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599224" y="2689534"/>
            <a:ext cx="10993549" cy="147501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000" spc="600" dirty="0">
                <a:solidFill>
                  <a:schemeClr val="bg1"/>
                </a:solidFill>
              </a:rPr>
              <a:t>SB 1383 procurement solutions</a:t>
            </a:r>
          </a:p>
        </p:txBody>
      </p:sp>
      <p:sp>
        <p:nvSpPr>
          <p:cNvPr id="17" name="Subtitle 3"/>
          <p:cNvSpPr txBox="1">
            <a:spLocks/>
          </p:cNvSpPr>
          <p:nvPr/>
        </p:nvSpPr>
        <p:spPr>
          <a:xfrm>
            <a:off x="510856" y="4436251"/>
            <a:ext cx="10993546" cy="18059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dirty="0">
                <a:solidFill>
                  <a:schemeClr val="bg1"/>
                </a:solidFill>
              </a:rPr>
              <a:t>CRRA Speaker series</a:t>
            </a:r>
          </a:p>
          <a:p>
            <a:pPr algn="ctr"/>
            <a:r>
              <a:rPr lang="en-US" sz="2200" spc="600" dirty="0">
                <a:solidFill>
                  <a:schemeClr val="bg1"/>
                </a:solidFill>
              </a:rPr>
              <a:t>Dec 14, 2023</a:t>
            </a:r>
          </a:p>
          <a:p>
            <a:pPr algn="ctr"/>
            <a:r>
              <a:rPr lang="en-US" sz="2200" spc="600" dirty="0">
                <a:solidFill>
                  <a:schemeClr val="bg1"/>
                </a:solidFill>
              </a:rPr>
              <a:t>Xinci Tan</a:t>
            </a:r>
          </a:p>
        </p:txBody>
      </p:sp>
    </p:spTree>
    <p:extLst>
      <p:ext uri="{BB962C8B-B14F-4D97-AF65-F5344CB8AC3E}">
        <p14:creationId xmlns:p14="http://schemas.microsoft.com/office/powerpoint/2010/main" val="2037470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084FD-166A-506B-BEDC-307C98E38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compost not yet counted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4DB8A-5D9C-909D-0A38-D352C28EE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Zero </a:t>
            </a:r>
            <a:r>
              <a:rPr lang="en-US" dirty="0" err="1"/>
              <a:t>FoodPrint</a:t>
            </a:r>
            <a:r>
              <a:rPr lang="en-US" dirty="0"/>
              <a:t> carbon sequestration</a:t>
            </a:r>
          </a:p>
          <a:p>
            <a:r>
              <a:rPr lang="en-US" dirty="0"/>
              <a:t>Daily Acts community composting/compost giveaways</a:t>
            </a:r>
          </a:p>
          <a:p>
            <a:r>
              <a:rPr lang="en-US" dirty="0"/>
              <a:t>Resource Conservation District projects ($300k+)</a:t>
            </a:r>
          </a:p>
          <a:p>
            <a:endParaRPr lang="en-US" dirty="0"/>
          </a:p>
          <a:p>
            <a:r>
              <a:rPr lang="en-US" dirty="0"/>
              <a:t>Hopeful that these additional efforts will get us close to the 30% procurement target for 2023</a:t>
            </a:r>
          </a:p>
        </p:txBody>
      </p:sp>
    </p:spTree>
    <p:extLst>
      <p:ext uri="{BB962C8B-B14F-4D97-AF65-F5344CB8AC3E}">
        <p14:creationId xmlns:p14="http://schemas.microsoft.com/office/powerpoint/2010/main" val="2979058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6" name="Rectangle 6155">
            <a:extLst>
              <a:ext uri="{FF2B5EF4-FFF2-40B4-BE49-F238E27FC236}">
                <a16:creationId xmlns:a16="http://schemas.microsoft.com/office/drawing/2014/main" id="{B96FC576-AE30-4C09-A12C-0582F2A6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Fruit stickers: Why you should give a fig">
            <a:extLst>
              <a:ext uri="{FF2B5EF4-FFF2-40B4-BE49-F238E27FC236}">
                <a16:creationId xmlns:a16="http://schemas.microsoft.com/office/drawing/2014/main" id="{8C01AB7B-166F-4124-4A1A-DD1BBAA737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0"/>
            <a:ext cx="609904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ground, dish, several&#10;&#10;Description automatically generated">
            <a:extLst>
              <a:ext uri="{FF2B5EF4-FFF2-40B4-BE49-F238E27FC236}">
                <a16:creationId xmlns:a16="http://schemas.microsoft.com/office/drawing/2014/main" id="{4D1BEBE8-7CF4-9ED7-974E-40FB22F86A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2952" y="10"/>
            <a:ext cx="6099048" cy="3428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4F5337-8CC6-4F09-D414-1279B230E0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"/>
          <a:stretch/>
        </p:blipFill>
        <p:spPr>
          <a:xfrm>
            <a:off x="1" y="3429000"/>
            <a:ext cx="6099048" cy="3429000"/>
          </a:xfrm>
          <a:prstGeom prst="rect">
            <a:avLst/>
          </a:prstGeom>
        </p:spPr>
      </p:pic>
      <p:pic>
        <p:nvPicPr>
          <p:cNvPr id="5" name="Picture 4" descr="A picture containing outdoor, ground, rock, nature&#10;&#10;Description automatically generated">
            <a:extLst>
              <a:ext uri="{FF2B5EF4-FFF2-40B4-BE49-F238E27FC236}">
                <a16:creationId xmlns:a16="http://schemas.microsoft.com/office/drawing/2014/main" id="{2D9A54C3-D2F4-783F-653C-986F27D460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2952" y="3429000"/>
            <a:ext cx="609904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35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0675" y="385590"/>
            <a:ext cx="11303306" cy="6092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96970" y="3732279"/>
            <a:ext cx="5990709" cy="168893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spc="600" dirty="0">
                <a:solidFill>
                  <a:schemeClr val="bg1"/>
                </a:solidFill>
              </a:rPr>
              <a:t>Xinci Tan</a:t>
            </a:r>
          </a:p>
          <a:p>
            <a:pPr algn="ctr"/>
            <a:endParaRPr lang="en-US" sz="2000" spc="600" dirty="0">
              <a:solidFill>
                <a:schemeClr val="bg1"/>
              </a:solidFill>
            </a:endParaRPr>
          </a:p>
          <a:p>
            <a:pPr algn="ctr"/>
            <a:r>
              <a:rPr lang="en-US" sz="2000" u="sng" spc="600" dirty="0">
                <a:solidFill>
                  <a:schemeClr val="bg1"/>
                </a:solidFill>
              </a:rPr>
              <a:t>Xinci.tan@Sonoma-county.org</a:t>
            </a:r>
          </a:p>
          <a:p>
            <a:pPr algn="ctr"/>
            <a:r>
              <a:rPr lang="en-US" sz="2000" spc="6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000" spc="600" dirty="0">
                <a:solidFill>
                  <a:schemeClr val="bg1"/>
                </a:solidFill>
              </a:rPr>
              <a:t>(707) 837-6134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9C2E2E-4D22-4EFB-B5CA-10A85BBB4B44}"/>
              </a:ext>
            </a:extLst>
          </p:cNvPr>
          <p:cNvSpPr txBox="1">
            <a:spLocks/>
          </p:cNvSpPr>
          <p:nvPr/>
        </p:nvSpPr>
        <p:spPr>
          <a:xfrm>
            <a:off x="2963906" y="986640"/>
            <a:ext cx="6256839" cy="168893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000" spc="600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34224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C16E6F-D077-4C95-A21B-3E23B18EB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 Waste Sonoma – Joint powers authority (</a:t>
            </a:r>
            <a:r>
              <a:rPr lang="en-US" dirty="0" err="1"/>
              <a:t>JPA</a:t>
            </a:r>
            <a:r>
              <a:rPr lang="en-US" dirty="0"/>
              <a:t>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E7F63F-634A-4CB2-A4C2-CF58C881D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7229309" cy="4163154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Established in 1992</a:t>
            </a:r>
          </a:p>
          <a:p>
            <a:r>
              <a:rPr lang="en-US" sz="2800" dirty="0"/>
              <a:t>Serve and represent the 8 cities, 1 town, and County of Sonoma</a:t>
            </a:r>
          </a:p>
          <a:p>
            <a:r>
              <a:rPr lang="en-US" sz="2800" dirty="0"/>
              <a:t>5 pillars: </a:t>
            </a:r>
          </a:p>
          <a:p>
            <a:pPr lvl="1"/>
            <a:r>
              <a:rPr lang="en-US" sz="2400" dirty="0"/>
              <a:t>Household Hazardous Waste (</a:t>
            </a:r>
            <a:r>
              <a:rPr lang="en-US" sz="2400" dirty="0" err="1"/>
              <a:t>HHW</a:t>
            </a:r>
            <a:r>
              <a:rPr lang="en-US" sz="2400" dirty="0"/>
              <a:t>) facility and programs </a:t>
            </a:r>
          </a:p>
          <a:p>
            <a:pPr lvl="1"/>
            <a:r>
              <a:rPr lang="en-US" sz="2400" dirty="0"/>
              <a:t>Organics program </a:t>
            </a:r>
          </a:p>
          <a:p>
            <a:pPr lvl="1"/>
            <a:r>
              <a:rPr lang="en-US" sz="2400" dirty="0"/>
              <a:t>Zero Waste planning and policy </a:t>
            </a:r>
          </a:p>
          <a:p>
            <a:pPr lvl="1"/>
            <a:r>
              <a:rPr lang="en-US" sz="2400" dirty="0"/>
              <a:t>Public Education</a:t>
            </a:r>
          </a:p>
          <a:p>
            <a:pPr lvl="1"/>
            <a:r>
              <a:rPr lang="en-US" sz="2400" dirty="0"/>
              <a:t>Reporting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D7997C-9A5F-40ED-BD5F-B563B42DBAE3}"/>
              </a:ext>
            </a:extLst>
          </p:cNvPr>
          <p:cNvSpPr txBox="1"/>
          <p:nvPr/>
        </p:nvSpPr>
        <p:spPr>
          <a:xfrm>
            <a:off x="7810501" y="5917317"/>
            <a:ext cx="42291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www.zerowastesonoma.gov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17E0BF-D314-468A-844F-344CAE67E6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582" y="4670313"/>
            <a:ext cx="2689225" cy="12306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C292E8-A959-4CF9-9494-19F5D02F5F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422" y="1922911"/>
            <a:ext cx="3421258" cy="254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45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76964-2FAF-4D57-AE0A-42A3A813F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Organics </a:t>
            </a:r>
            <a:br>
              <a:rPr lang="en-US" dirty="0"/>
            </a:br>
            <a:r>
              <a:rPr lang="en-US" dirty="0"/>
              <a:t>(food scraps and yard debris)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BD7C4A-E236-4476-AD7C-1A6096D09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564" y="623240"/>
            <a:ext cx="5368904" cy="6057022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9EB1D7-CFC8-4DA6-B9F2-92FE470F5BDA}"/>
              </a:ext>
            </a:extLst>
          </p:cNvPr>
          <p:cNvSpPr txBox="1">
            <a:spLocks/>
          </p:cNvSpPr>
          <p:nvPr/>
        </p:nvSpPr>
        <p:spPr>
          <a:xfrm>
            <a:off x="688371" y="2069284"/>
            <a:ext cx="5407630" cy="4442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Residential = 83,428 tons</a:t>
            </a:r>
          </a:p>
          <a:p>
            <a:r>
              <a:rPr lang="en-US" sz="2400" dirty="0"/>
              <a:t>Commercial + debris box = 29,276 tons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US" sz="2400" dirty="0"/>
          </a:p>
          <a:p>
            <a:r>
              <a:rPr lang="en-US" sz="2400" dirty="0"/>
              <a:t>Single-family accounts: 141,133</a:t>
            </a:r>
          </a:p>
          <a:p>
            <a:r>
              <a:rPr lang="en-US" sz="2400" dirty="0"/>
              <a:t>Multi-family accounts: 371</a:t>
            </a:r>
          </a:p>
          <a:p>
            <a:r>
              <a:rPr lang="en-US" sz="2400" dirty="0"/>
              <a:t>Commercial accounts: 3,354</a:t>
            </a:r>
          </a:p>
        </p:txBody>
      </p:sp>
    </p:spTree>
    <p:extLst>
      <p:ext uri="{BB962C8B-B14F-4D97-AF65-F5344CB8AC3E}">
        <p14:creationId xmlns:p14="http://schemas.microsoft.com/office/powerpoint/2010/main" val="948343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ree, outdoor, ground, grass&#10;&#10;Description automatically generated">
            <a:extLst>
              <a:ext uri="{FF2B5EF4-FFF2-40B4-BE49-F238E27FC236}">
                <a16:creationId xmlns:a16="http://schemas.microsoft.com/office/drawing/2014/main" id="{C7AD8EE3-2E80-49E0-AB70-D925A5C0AA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6099048" cy="3428990"/>
          </a:xfrm>
          <a:prstGeom prst="rect">
            <a:avLst/>
          </a:prstGeom>
        </p:spPr>
      </p:pic>
      <p:pic>
        <p:nvPicPr>
          <p:cNvPr id="7" name="Picture 6" descr="A person standing on the back of a truck with a large dent in the back&#10;&#10;Description automatically generated with low confidence">
            <a:extLst>
              <a:ext uri="{FF2B5EF4-FFF2-40B4-BE49-F238E27FC236}">
                <a16:creationId xmlns:a16="http://schemas.microsoft.com/office/drawing/2014/main" id="{3F6CE688-3130-4A6A-B605-0759673AB7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2952" y="10"/>
            <a:ext cx="6099048" cy="3428990"/>
          </a:xfrm>
          <a:prstGeom prst="rect">
            <a:avLst/>
          </a:prstGeom>
        </p:spPr>
      </p:pic>
      <p:pic>
        <p:nvPicPr>
          <p:cNvPr id="5" name="Picture 4" descr="A group of people standing around a pile of dirt&#10;&#10;Description automatically generated with low confidence">
            <a:extLst>
              <a:ext uri="{FF2B5EF4-FFF2-40B4-BE49-F238E27FC236}">
                <a16:creationId xmlns:a16="http://schemas.microsoft.com/office/drawing/2014/main" id="{61B832C9-87FF-4CDC-A063-49DDD70295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"/>
          <a:stretch/>
        </p:blipFill>
        <p:spPr>
          <a:xfrm>
            <a:off x="1" y="3429000"/>
            <a:ext cx="6099048" cy="3429000"/>
          </a:xfrm>
          <a:prstGeom prst="rect">
            <a:avLst/>
          </a:prstGeom>
        </p:spPr>
      </p:pic>
      <p:pic>
        <p:nvPicPr>
          <p:cNvPr id="11" name="Picture 10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id="{6A1ED577-6B5E-473B-8055-C4F2E15003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"/>
          <a:stretch/>
        </p:blipFill>
        <p:spPr>
          <a:xfrm>
            <a:off x="6092952" y="3429000"/>
            <a:ext cx="6099048" cy="3429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1D8D66-030B-26BE-2C27-D1F01C307744}"/>
              </a:ext>
            </a:extLst>
          </p:cNvPr>
          <p:cNvSpPr txBox="1"/>
          <p:nvPr/>
        </p:nvSpPr>
        <p:spPr>
          <a:xfrm>
            <a:off x="0" y="3198166"/>
            <a:ext cx="12192000" cy="548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https://zerowastesonoma.gov/compost-giveaways</a:t>
            </a:r>
          </a:p>
        </p:txBody>
      </p:sp>
    </p:spTree>
    <p:extLst>
      <p:ext uri="{BB962C8B-B14F-4D97-AF65-F5344CB8AC3E}">
        <p14:creationId xmlns:p14="http://schemas.microsoft.com/office/powerpoint/2010/main" val="4014986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9D664-B558-4606-AF2E-2CCBB055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Procurement: Compost giveaways and carbon farming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8E3FC-3356-474D-97DB-5074B2C32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84784"/>
            <a:ext cx="10932784" cy="4730620"/>
          </a:xfrm>
        </p:spPr>
        <p:txBody>
          <a:bodyPr>
            <a:normAutofit/>
          </a:bodyPr>
          <a:lstStyle/>
          <a:p>
            <a:r>
              <a:rPr lang="en-US" sz="2400" dirty="0"/>
              <a:t>1700 cubic yards – combined annual compost allotments part of contracts with three composting facilities</a:t>
            </a:r>
          </a:p>
          <a:p>
            <a:r>
              <a:rPr lang="en-US" sz="2400" dirty="0"/>
              <a:t>25 giveaway events + 10 donations in 2022</a:t>
            </a:r>
          </a:p>
          <a:p>
            <a:r>
              <a:rPr lang="en-US" sz="2400" dirty="0"/>
              <a:t>23 giveaway events + 17 donations in 2023</a:t>
            </a:r>
          </a:p>
          <a:p>
            <a:pPr lvl="1"/>
            <a:endParaRPr lang="en-US" sz="2400" dirty="0"/>
          </a:p>
          <a:p>
            <a:r>
              <a:rPr lang="en-US" sz="2400" dirty="0"/>
              <a:t>USDA Composting and Food Waste Reduction Pilot Project Grant $298,500</a:t>
            </a:r>
          </a:p>
          <a:p>
            <a:r>
              <a:rPr lang="en-US" sz="2400" dirty="0"/>
              <a:t>Carbon farming projects with Resource Conservation Districts</a:t>
            </a:r>
          </a:p>
          <a:p>
            <a:pPr lvl="1"/>
            <a:r>
              <a:rPr lang="en-US" sz="2200" dirty="0"/>
              <a:t>214 yards of compost given away</a:t>
            </a:r>
          </a:p>
        </p:txBody>
      </p:sp>
    </p:spTree>
    <p:extLst>
      <p:ext uri="{BB962C8B-B14F-4D97-AF65-F5344CB8AC3E}">
        <p14:creationId xmlns:p14="http://schemas.microsoft.com/office/powerpoint/2010/main" val="2206402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ravenstein — Out on a Limb Apples">
            <a:extLst>
              <a:ext uri="{FF2B5EF4-FFF2-40B4-BE49-F238E27FC236}">
                <a16:creationId xmlns:a16="http://schemas.microsoft.com/office/drawing/2014/main" id="{5E316CD3-DDB7-49C5-84EC-EE003A023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4133461"/>
            <a:ext cx="3203751" cy="27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ale | jules | Flickr">
            <a:extLst>
              <a:ext uri="{FF2B5EF4-FFF2-40B4-BE49-F238E27FC236}">
                <a16:creationId xmlns:a16="http://schemas.microsoft.com/office/drawing/2014/main" id="{DB0CC612-5550-49E6-B091-036841AAC4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76879" y="4133461"/>
            <a:ext cx="3119121" cy="27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56665D-8E4B-4FF2-AFC1-CD02C35C6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Concerns about procurement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3DBEF-FCA6-4C78-B672-5159B07E8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2008949"/>
          </a:xfrm>
        </p:spPr>
        <p:txBody>
          <a:bodyPr>
            <a:normAutofit/>
          </a:bodyPr>
          <a:lstStyle/>
          <a:p>
            <a:r>
              <a:rPr lang="en-US" sz="2600" dirty="0"/>
              <a:t>Strong agricultural sector + established market for compost = limited supply</a:t>
            </a:r>
          </a:p>
          <a:p>
            <a:pPr lvl="1"/>
            <a:r>
              <a:rPr lang="en-US" sz="2400" dirty="0"/>
              <a:t>Competition between jurisdictions and agricultural sector </a:t>
            </a:r>
          </a:p>
          <a:p>
            <a:pPr lvl="1"/>
            <a:r>
              <a:rPr lang="en-US" sz="2400" dirty="0"/>
              <a:t>Competition among jurisdictions</a:t>
            </a:r>
          </a:p>
          <a:p>
            <a:endParaRPr lang="en-US" sz="2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DE28D74-4859-47EA-BB2E-2C26F0FC86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91"/>
          <a:stretch/>
        </p:blipFill>
        <p:spPr bwMode="auto">
          <a:xfrm>
            <a:off x="-1" y="4133461"/>
            <a:ext cx="3134634" cy="27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714EB3F0-627D-4647-B3F0-528FCCC02E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99751" y="4133461"/>
            <a:ext cx="2892249" cy="27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069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digging in the dirt&#10;&#10;Description automatically generated with low confidence">
            <a:extLst>
              <a:ext uri="{FF2B5EF4-FFF2-40B4-BE49-F238E27FC236}">
                <a16:creationId xmlns:a16="http://schemas.microsoft.com/office/drawing/2014/main" id="{3A20320D-B378-8929-5F20-E71D380FB5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4808" y="842536"/>
            <a:ext cx="6048830" cy="53038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B8FB5C-6184-C887-7033-BAC9172923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220" y="842536"/>
            <a:ext cx="7018245" cy="53134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4379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E00DB-08CE-4A89-82AD-DA4FE4A56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Compost rebate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2D2FA-D5BC-4FC5-8BEC-5BCF5B6BA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59428"/>
            <a:ext cx="11029615" cy="438476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Developed with input and blessing from CalRecycle</a:t>
            </a:r>
          </a:p>
          <a:p>
            <a:r>
              <a:rPr lang="en-US" sz="2400" dirty="0"/>
              <a:t>Must sign rebate agreement before making purchase</a:t>
            </a:r>
          </a:p>
          <a:p>
            <a:r>
              <a:rPr lang="en-US" sz="2400" dirty="0"/>
              <a:t>10% rebate for combined purchases totaling &gt;30 cubic yards in fiscal year (Jul-Jun)</a:t>
            </a:r>
          </a:p>
          <a:p>
            <a:r>
              <a:rPr lang="en-US" sz="2400" dirty="0"/>
              <a:t>Max claims in a fiscal year not to exceed $25,000 for any one entity</a:t>
            </a:r>
          </a:p>
          <a:p>
            <a:r>
              <a:rPr lang="en-US" sz="2400" dirty="0"/>
              <a:t>$150,000 budgeted for FY 23-24</a:t>
            </a:r>
          </a:p>
          <a:p>
            <a:r>
              <a:rPr lang="en-US" sz="2400" dirty="0"/>
              <a:t>Compost must be spread in Sonoma County</a:t>
            </a:r>
          </a:p>
          <a:p>
            <a:r>
              <a:rPr lang="en-US" sz="2400" dirty="0"/>
              <a:t>Rebate for cost of compost only (no derivatives like soil blends, transportation, or spreading)</a:t>
            </a:r>
          </a:p>
          <a:p>
            <a:pPr lvl="1"/>
            <a:r>
              <a:rPr lang="en-US" sz="2000" dirty="0"/>
              <a:t>Mulch will also be eligible product for rebate starting Jul 2023</a:t>
            </a:r>
            <a:endParaRPr lang="en-US" sz="2200" dirty="0"/>
          </a:p>
          <a:p>
            <a:r>
              <a:rPr lang="en-US" sz="2400" dirty="0"/>
              <a:t>Submit claims with copy of W-9 and receipts through online form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https://zerowastesonoma.gov/compost-rebate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2784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1CF8F-BAE3-4A9C-B30F-575A48C77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Procurement progress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6F51E-98F0-457D-B6BF-212B75332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89373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20 active compost rebate agreements</a:t>
            </a:r>
          </a:p>
          <a:p>
            <a:r>
              <a:rPr lang="en-US" sz="2800" dirty="0"/>
              <a:t>5384 cubic yards of compost credited through rebate program ($13,622)</a:t>
            </a:r>
          </a:p>
          <a:p>
            <a:r>
              <a:rPr lang="en-US" sz="2800" dirty="0"/>
              <a:t>1,700 cubic yards of compost given away to residents</a:t>
            </a:r>
          </a:p>
          <a:p>
            <a:r>
              <a:rPr lang="en-US" sz="2800" dirty="0"/>
              <a:t>214 cubic yards of compost given away to farms/ranches</a:t>
            </a:r>
          </a:p>
          <a:p>
            <a:r>
              <a:rPr lang="en-US" sz="2800" b="1" dirty="0"/>
              <a:t>TOTAL = 7,298 cubic yards of compost toward procurement target</a:t>
            </a:r>
          </a:p>
          <a:p>
            <a:endParaRPr lang="en-US" sz="2800" dirty="0"/>
          </a:p>
          <a:p>
            <a:r>
              <a:rPr lang="en-US" sz="2800" dirty="0"/>
              <a:t>Countywide 100% procurement target = 56,168 cubic yards</a:t>
            </a:r>
          </a:p>
          <a:p>
            <a:pPr lvl="1"/>
            <a:r>
              <a:rPr lang="en-US" sz="2600" dirty="0"/>
              <a:t>In 2023, just need to achieve 30% procurement target = 16,850 cubic yards</a:t>
            </a:r>
          </a:p>
          <a:p>
            <a:pPr lvl="1"/>
            <a:r>
              <a:rPr lang="en-US" sz="2600" dirty="0"/>
              <a:t>We have so far achieved 13%</a:t>
            </a:r>
          </a:p>
        </p:txBody>
      </p:sp>
    </p:spTree>
    <p:extLst>
      <p:ext uri="{BB962C8B-B14F-4D97-AF65-F5344CB8AC3E}">
        <p14:creationId xmlns:p14="http://schemas.microsoft.com/office/powerpoint/2010/main" val="603837867"/>
      </p:ext>
    </p:extLst>
  </p:cSld>
  <p:clrMapOvr>
    <a:masterClrMapping/>
  </p:clrMapOvr>
</p:sld>
</file>

<file path=ppt/theme/theme1.xml><?xml version="1.0" encoding="utf-8"?>
<a:theme xmlns:a="http://schemas.openxmlformats.org/drawingml/2006/main" name="Zero Waste Sonoma theme">
  <a:themeElements>
    <a:clrScheme name="Custom 5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0CBFDB"/>
      </a:accent1>
      <a:accent2>
        <a:srgbClr val="FEBF32"/>
      </a:accent2>
      <a:accent3>
        <a:srgbClr val="71984C"/>
      </a:accent3>
      <a:accent4>
        <a:srgbClr val="9BCC68"/>
      </a:accent4>
      <a:accent5>
        <a:srgbClr val="DBE260"/>
      </a:accent5>
      <a:accent6>
        <a:srgbClr val="1651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ero Waste Sonoma theme" id="{D4D26E9F-BE4B-4C8E-ACA6-4BF1ED1C87DF}" vid="{08CB4B49-CF6E-44BA-B1D1-D94841E754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Zero Waste Sonoma theme</Template>
  <TotalTime>288</TotalTime>
  <Words>517</Words>
  <Application>Microsoft Office PowerPoint</Application>
  <PresentationFormat>Widescreen</PresentationFormat>
  <Paragraphs>81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Gill Sans MT</vt:lpstr>
      <vt:lpstr>Times New Roman</vt:lpstr>
      <vt:lpstr>Wingdings 2</vt:lpstr>
      <vt:lpstr>Zero Waste Sonoma theme</vt:lpstr>
      <vt:lpstr>ZWS Training 101</vt:lpstr>
      <vt:lpstr>Zero Waste Sonoma – Joint powers authority (JPA)</vt:lpstr>
      <vt:lpstr>2022 Organics  (food scraps and yard debris)</vt:lpstr>
      <vt:lpstr>PowerPoint Presentation</vt:lpstr>
      <vt:lpstr>Procurement: Compost giveaways and carbon farming</vt:lpstr>
      <vt:lpstr>Concerns about procurement requirements</vt:lpstr>
      <vt:lpstr>PowerPoint Presentation</vt:lpstr>
      <vt:lpstr>Compost rebate program</vt:lpstr>
      <vt:lpstr>Procurement progress 2023</vt:lpstr>
      <vt:lpstr>More compost not yet counted</vt:lpstr>
      <vt:lpstr>PowerPoint Presentation</vt:lpstr>
      <vt:lpstr>PowerPoint Presentation</vt:lpstr>
    </vt:vector>
  </TitlesOfParts>
  <Company>County of Sonoma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ZWS Training 101</dc:title>
  <dc:creator>Xinci Tan</dc:creator>
  <cp:lastModifiedBy>Xinci Tan</cp:lastModifiedBy>
  <cp:revision>21</cp:revision>
  <dcterms:created xsi:type="dcterms:W3CDTF">2023-10-04T20:17:04Z</dcterms:created>
  <dcterms:modified xsi:type="dcterms:W3CDTF">2023-12-14T17:35:59Z</dcterms:modified>
</cp:coreProperties>
</file>